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4"/>
  </p:notesMasterIdLst>
  <p:sldIdLst>
    <p:sldId id="256" r:id="rId2"/>
    <p:sldId id="270" r:id="rId3"/>
    <p:sldId id="259" r:id="rId4"/>
    <p:sldId id="257" r:id="rId5"/>
    <p:sldId id="258" r:id="rId6"/>
    <p:sldId id="260" r:id="rId7"/>
    <p:sldId id="261" r:id="rId8"/>
    <p:sldId id="271" r:id="rId9"/>
    <p:sldId id="266" r:id="rId10"/>
    <p:sldId id="267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56516"/>
  </p:normalViewPr>
  <p:slideViewPr>
    <p:cSldViewPr snapToGrid="0" snapToObjects="1">
      <p:cViewPr varScale="1">
        <p:scale>
          <a:sx n="64" d="100"/>
          <a:sy n="64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0.svg"/><Relationship Id="rId1" Type="http://schemas.openxmlformats.org/officeDocument/2006/relationships/image" Target="../media/image17.png"/><Relationship Id="rId6" Type="http://schemas.openxmlformats.org/officeDocument/2006/relationships/image" Target="../media/image14.svg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1262D-F838-4EE8-837D-B8262D31EF2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FD66CD8-6A05-4282-BFDC-AF417067F648}">
      <dgm:prSet custT="1"/>
      <dgm:spPr/>
      <dgm:t>
        <a:bodyPr/>
        <a:lstStyle/>
        <a:p>
          <a:r>
            <a:rPr lang="en-US" sz="1800" dirty="0"/>
            <a:t>Why the sudden increase in fatalities when the overall numbers are down?</a:t>
          </a:r>
        </a:p>
      </dgm:t>
    </dgm:pt>
    <dgm:pt modelId="{B63F10AD-C0F9-4BF9-A290-3A3470393976}" type="parTrans" cxnId="{1FDF976B-81B8-4171-9B31-960C301A54F5}">
      <dgm:prSet/>
      <dgm:spPr/>
      <dgm:t>
        <a:bodyPr/>
        <a:lstStyle/>
        <a:p>
          <a:endParaRPr lang="en-US"/>
        </a:p>
      </dgm:t>
    </dgm:pt>
    <dgm:pt modelId="{33C21F8E-421B-4E76-90C4-C3D96BBC62E6}" type="sibTrans" cxnId="{1FDF976B-81B8-4171-9B31-960C301A54F5}">
      <dgm:prSet/>
      <dgm:spPr/>
      <dgm:t>
        <a:bodyPr/>
        <a:lstStyle/>
        <a:p>
          <a:endParaRPr lang="en-US"/>
        </a:p>
      </dgm:t>
    </dgm:pt>
    <dgm:pt modelId="{9F821B2A-B559-4EC0-93E2-6B76EEBE0FCE}">
      <dgm:prSet/>
      <dgm:spPr/>
      <dgm:t>
        <a:bodyPr/>
        <a:lstStyle/>
        <a:p>
          <a:r>
            <a:rPr lang="en-US" dirty="0"/>
            <a:t>Are there any correlation between domestic violence and early parenthood, drinking problems, poverty, unemployment, and mental/emotional distress?</a:t>
          </a:r>
        </a:p>
      </dgm:t>
    </dgm:pt>
    <dgm:pt modelId="{20D866D2-7BB1-4D39-9CEF-8FC9DEB73728}" type="parTrans" cxnId="{A76FB67E-41BF-448B-B78F-685D8C0AA3A3}">
      <dgm:prSet/>
      <dgm:spPr/>
      <dgm:t>
        <a:bodyPr/>
        <a:lstStyle/>
        <a:p>
          <a:endParaRPr lang="en-US"/>
        </a:p>
      </dgm:t>
    </dgm:pt>
    <dgm:pt modelId="{55F67E10-290D-4650-A318-388879DA15AC}" type="sibTrans" cxnId="{A76FB67E-41BF-448B-B78F-685D8C0AA3A3}">
      <dgm:prSet/>
      <dgm:spPr/>
      <dgm:t>
        <a:bodyPr/>
        <a:lstStyle/>
        <a:p>
          <a:endParaRPr lang="en-US"/>
        </a:p>
      </dgm:t>
    </dgm:pt>
    <dgm:pt modelId="{C4B9A3B5-D4E2-45A3-AB93-B1F9C853C1DF}">
      <dgm:prSet custT="1"/>
      <dgm:spPr/>
      <dgm:t>
        <a:bodyPr/>
        <a:lstStyle/>
        <a:p>
          <a:r>
            <a:rPr lang="en-US" sz="1800" dirty="0"/>
            <a:t>Is there a correlation between child abuse and intimate partner violence?</a:t>
          </a:r>
        </a:p>
      </dgm:t>
    </dgm:pt>
    <dgm:pt modelId="{AEB6F749-6F43-4AA0-9037-7152004CA3BC}" type="parTrans" cxnId="{630F7963-50D1-4EEF-80CC-CA67BDCB97C9}">
      <dgm:prSet/>
      <dgm:spPr/>
      <dgm:t>
        <a:bodyPr/>
        <a:lstStyle/>
        <a:p>
          <a:endParaRPr lang="en-US"/>
        </a:p>
      </dgm:t>
    </dgm:pt>
    <dgm:pt modelId="{A66A8425-370D-431E-90B4-BABB19B75BC5}" type="sibTrans" cxnId="{630F7963-50D1-4EEF-80CC-CA67BDCB97C9}">
      <dgm:prSet/>
      <dgm:spPr/>
      <dgm:t>
        <a:bodyPr/>
        <a:lstStyle/>
        <a:p>
          <a:endParaRPr lang="en-US"/>
        </a:p>
      </dgm:t>
    </dgm:pt>
    <dgm:pt modelId="{97FD72DB-93E5-4254-AF9D-E2B04AE8D24D}">
      <dgm:prSet custT="1"/>
      <dgm:spPr/>
      <dgm:t>
        <a:bodyPr/>
        <a:lstStyle/>
        <a:p>
          <a:r>
            <a:rPr lang="en-US" sz="1800" dirty="0"/>
            <a:t>How likely is a victim to leave an abuser when legal counsel is readily available?</a:t>
          </a:r>
        </a:p>
      </dgm:t>
    </dgm:pt>
    <dgm:pt modelId="{08150323-6322-4EB8-89E5-158937D07421}" type="parTrans" cxnId="{AA2D2988-34AB-4268-B71F-B99117B5A138}">
      <dgm:prSet/>
      <dgm:spPr/>
      <dgm:t>
        <a:bodyPr/>
        <a:lstStyle/>
        <a:p>
          <a:endParaRPr lang="en-US"/>
        </a:p>
      </dgm:t>
    </dgm:pt>
    <dgm:pt modelId="{4C6C5FBA-E20B-4E85-8830-FA3F881F5284}" type="sibTrans" cxnId="{AA2D2988-34AB-4268-B71F-B99117B5A138}">
      <dgm:prSet/>
      <dgm:spPr/>
      <dgm:t>
        <a:bodyPr/>
        <a:lstStyle/>
        <a:p>
          <a:endParaRPr lang="en-US"/>
        </a:p>
      </dgm:t>
    </dgm:pt>
    <dgm:pt modelId="{2195EDF7-C5E8-46E2-A1BD-71AF188CADF7}" type="pres">
      <dgm:prSet presAssocID="{C051262D-F838-4EE8-837D-B8262D31EF29}" presName="root" presStyleCnt="0">
        <dgm:presLayoutVars>
          <dgm:dir/>
          <dgm:resizeHandles val="exact"/>
        </dgm:presLayoutVars>
      </dgm:prSet>
      <dgm:spPr/>
    </dgm:pt>
    <dgm:pt modelId="{257EBD7B-0D6A-492C-939A-36E549B07B1E}" type="pres">
      <dgm:prSet presAssocID="{C051262D-F838-4EE8-837D-B8262D31EF29}" presName="container" presStyleCnt="0">
        <dgm:presLayoutVars>
          <dgm:dir/>
          <dgm:resizeHandles val="exact"/>
        </dgm:presLayoutVars>
      </dgm:prSet>
      <dgm:spPr/>
    </dgm:pt>
    <dgm:pt modelId="{93573408-7C2E-4B11-80D3-A96CE00F1078}" type="pres">
      <dgm:prSet presAssocID="{BFD66CD8-6A05-4282-BFDC-AF417067F648}" presName="compNode" presStyleCnt="0"/>
      <dgm:spPr/>
    </dgm:pt>
    <dgm:pt modelId="{C749BAAC-848A-4472-990A-DBC61732B103}" type="pres">
      <dgm:prSet presAssocID="{BFD66CD8-6A05-4282-BFDC-AF417067F648}" presName="iconBgRect" presStyleLbl="bgShp" presStyleIdx="0" presStyleCnt="4"/>
      <dgm:spPr/>
    </dgm:pt>
    <dgm:pt modelId="{A5634AB5-C209-441A-AA61-11B980217149}" type="pres">
      <dgm:prSet presAssocID="{BFD66CD8-6A05-4282-BFDC-AF417067F6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98ACB28-A5F4-49E9-B736-5F99EAE45FDB}" type="pres">
      <dgm:prSet presAssocID="{BFD66CD8-6A05-4282-BFDC-AF417067F648}" presName="spaceRect" presStyleCnt="0"/>
      <dgm:spPr/>
    </dgm:pt>
    <dgm:pt modelId="{22E87790-E04C-4776-83E6-2E81BED667FC}" type="pres">
      <dgm:prSet presAssocID="{BFD66CD8-6A05-4282-BFDC-AF417067F648}" presName="textRect" presStyleLbl="revTx" presStyleIdx="0" presStyleCnt="4">
        <dgm:presLayoutVars>
          <dgm:chMax val="1"/>
          <dgm:chPref val="1"/>
        </dgm:presLayoutVars>
      </dgm:prSet>
      <dgm:spPr/>
    </dgm:pt>
    <dgm:pt modelId="{0893EF13-9922-456B-95C7-90F825E893BF}" type="pres">
      <dgm:prSet presAssocID="{33C21F8E-421B-4E76-90C4-C3D96BBC62E6}" presName="sibTrans" presStyleLbl="sibTrans2D1" presStyleIdx="0" presStyleCnt="0"/>
      <dgm:spPr/>
    </dgm:pt>
    <dgm:pt modelId="{BCB38B3D-C4ED-4282-89C2-32D049E9DC31}" type="pres">
      <dgm:prSet presAssocID="{9F821B2A-B559-4EC0-93E2-6B76EEBE0FCE}" presName="compNode" presStyleCnt="0"/>
      <dgm:spPr/>
    </dgm:pt>
    <dgm:pt modelId="{4ADCFD3D-FCDC-4BDA-AEFC-727300FE54A9}" type="pres">
      <dgm:prSet presAssocID="{9F821B2A-B559-4EC0-93E2-6B76EEBE0FCE}" presName="iconBgRect" presStyleLbl="bgShp" presStyleIdx="1" presStyleCnt="4"/>
      <dgm:spPr/>
    </dgm:pt>
    <dgm:pt modelId="{D92C8332-8A2C-4673-BECF-1E7ED6ED70A1}" type="pres">
      <dgm:prSet presAssocID="{9F821B2A-B559-4EC0-93E2-6B76EEBE0F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2A84D3E6-B1AD-4689-A1D3-DA1BF7C27C3D}" type="pres">
      <dgm:prSet presAssocID="{9F821B2A-B559-4EC0-93E2-6B76EEBE0FCE}" presName="spaceRect" presStyleCnt="0"/>
      <dgm:spPr/>
    </dgm:pt>
    <dgm:pt modelId="{6CB6FF9D-A608-471C-8DEA-1C282C8124BF}" type="pres">
      <dgm:prSet presAssocID="{9F821B2A-B559-4EC0-93E2-6B76EEBE0FCE}" presName="textRect" presStyleLbl="revTx" presStyleIdx="1" presStyleCnt="4">
        <dgm:presLayoutVars>
          <dgm:chMax val="1"/>
          <dgm:chPref val="1"/>
        </dgm:presLayoutVars>
      </dgm:prSet>
      <dgm:spPr/>
    </dgm:pt>
    <dgm:pt modelId="{4D1B37DA-F61D-4BF8-BF7C-1BA216FC9961}" type="pres">
      <dgm:prSet presAssocID="{55F67E10-290D-4650-A318-388879DA15AC}" presName="sibTrans" presStyleLbl="sibTrans2D1" presStyleIdx="0" presStyleCnt="0"/>
      <dgm:spPr/>
    </dgm:pt>
    <dgm:pt modelId="{46B73238-1E14-4607-806B-7AA86E1B981A}" type="pres">
      <dgm:prSet presAssocID="{C4B9A3B5-D4E2-45A3-AB93-B1F9C853C1DF}" presName="compNode" presStyleCnt="0"/>
      <dgm:spPr/>
    </dgm:pt>
    <dgm:pt modelId="{5ACD86C8-6CC5-4273-B7CF-73052A7FD661}" type="pres">
      <dgm:prSet presAssocID="{C4B9A3B5-D4E2-45A3-AB93-B1F9C853C1DF}" presName="iconBgRect" presStyleLbl="bgShp" presStyleIdx="2" presStyleCnt="4"/>
      <dgm:spPr/>
    </dgm:pt>
    <dgm:pt modelId="{A9B4E743-6720-421B-AADB-B43CC950996D}" type="pres">
      <dgm:prSet presAssocID="{C4B9A3B5-D4E2-45A3-AB93-B1F9C853C1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ent and Child"/>
        </a:ext>
      </dgm:extLst>
    </dgm:pt>
    <dgm:pt modelId="{D622BD97-9E79-42C4-B43F-191E9A920F6E}" type="pres">
      <dgm:prSet presAssocID="{C4B9A3B5-D4E2-45A3-AB93-B1F9C853C1DF}" presName="spaceRect" presStyleCnt="0"/>
      <dgm:spPr/>
    </dgm:pt>
    <dgm:pt modelId="{B3BEB4AD-960B-4F42-9CC4-E0D18DF37BF2}" type="pres">
      <dgm:prSet presAssocID="{C4B9A3B5-D4E2-45A3-AB93-B1F9C853C1DF}" presName="textRect" presStyleLbl="revTx" presStyleIdx="2" presStyleCnt="4">
        <dgm:presLayoutVars>
          <dgm:chMax val="1"/>
          <dgm:chPref val="1"/>
        </dgm:presLayoutVars>
      </dgm:prSet>
      <dgm:spPr/>
    </dgm:pt>
    <dgm:pt modelId="{42391B72-E420-42DF-BC74-F564E3B8CE46}" type="pres">
      <dgm:prSet presAssocID="{A66A8425-370D-431E-90B4-BABB19B75BC5}" presName="sibTrans" presStyleLbl="sibTrans2D1" presStyleIdx="0" presStyleCnt="0"/>
      <dgm:spPr/>
    </dgm:pt>
    <dgm:pt modelId="{1B26DEF0-F197-4CC7-8596-9FD4A5C83FB8}" type="pres">
      <dgm:prSet presAssocID="{97FD72DB-93E5-4254-AF9D-E2B04AE8D24D}" presName="compNode" presStyleCnt="0"/>
      <dgm:spPr/>
    </dgm:pt>
    <dgm:pt modelId="{CEA2C6D7-5822-44F5-A364-CAE156254F66}" type="pres">
      <dgm:prSet presAssocID="{97FD72DB-93E5-4254-AF9D-E2B04AE8D24D}" presName="iconBgRect" presStyleLbl="bgShp" presStyleIdx="3" presStyleCnt="4"/>
      <dgm:spPr/>
    </dgm:pt>
    <dgm:pt modelId="{416691FE-324C-41DE-AEC7-AB6C1543FB3A}" type="pres">
      <dgm:prSet presAssocID="{97FD72DB-93E5-4254-AF9D-E2B04AE8D2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15B78621-E3B1-40A0-A9A8-B1A4B52CBCCA}" type="pres">
      <dgm:prSet presAssocID="{97FD72DB-93E5-4254-AF9D-E2B04AE8D24D}" presName="spaceRect" presStyleCnt="0"/>
      <dgm:spPr/>
    </dgm:pt>
    <dgm:pt modelId="{255BA3B5-70F4-4652-BADF-8B21BA472A99}" type="pres">
      <dgm:prSet presAssocID="{97FD72DB-93E5-4254-AF9D-E2B04AE8D24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4379606-6E34-4896-858B-19D061372A92}" type="presOf" srcId="{C051262D-F838-4EE8-837D-B8262D31EF29}" destId="{2195EDF7-C5E8-46E2-A1BD-71AF188CADF7}" srcOrd="0" destOrd="0" presId="urn:microsoft.com/office/officeart/2018/2/layout/IconCircleList"/>
    <dgm:cxn modelId="{F59D5E17-7B97-4C4A-8A99-790D35A6005D}" type="presOf" srcId="{97FD72DB-93E5-4254-AF9D-E2B04AE8D24D}" destId="{255BA3B5-70F4-4652-BADF-8B21BA472A99}" srcOrd="0" destOrd="0" presId="urn:microsoft.com/office/officeart/2018/2/layout/IconCircleList"/>
    <dgm:cxn modelId="{745D2050-DE47-4C48-B43E-3D87BC791E8F}" type="presOf" srcId="{9F821B2A-B559-4EC0-93E2-6B76EEBE0FCE}" destId="{6CB6FF9D-A608-471C-8DEA-1C282C8124BF}" srcOrd="0" destOrd="0" presId="urn:microsoft.com/office/officeart/2018/2/layout/IconCircleList"/>
    <dgm:cxn modelId="{40720159-4468-472B-BB52-4982980F74A2}" type="presOf" srcId="{33C21F8E-421B-4E76-90C4-C3D96BBC62E6}" destId="{0893EF13-9922-456B-95C7-90F825E893BF}" srcOrd="0" destOrd="0" presId="urn:microsoft.com/office/officeart/2018/2/layout/IconCircleList"/>
    <dgm:cxn modelId="{92992F5A-817B-4F2F-AE81-C2FBA2CE7EB8}" type="presOf" srcId="{A66A8425-370D-431E-90B4-BABB19B75BC5}" destId="{42391B72-E420-42DF-BC74-F564E3B8CE46}" srcOrd="0" destOrd="0" presId="urn:microsoft.com/office/officeart/2018/2/layout/IconCircleList"/>
    <dgm:cxn modelId="{630F7963-50D1-4EEF-80CC-CA67BDCB97C9}" srcId="{C051262D-F838-4EE8-837D-B8262D31EF29}" destId="{C4B9A3B5-D4E2-45A3-AB93-B1F9C853C1DF}" srcOrd="2" destOrd="0" parTransId="{AEB6F749-6F43-4AA0-9037-7152004CA3BC}" sibTransId="{A66A8425-370D-431E-90B4-BABB19B75BC5}"/>
    <dgm:cxn modelId="{F4E14068-FF34-42E5-945F-154EB15AFB74}" type="presOf" srcId="{55F67E10-290D-4650-A318-388879DA15AC}" destId="{4D1B37DA-F61D-4BF8-BF7C-1BA216FC9961}" srcOrd="0" destOrd="0" presId="urn:microsoft.com/office/officeart/2018/2/layout/IconCircleList"/>
    <dgm:cxn modelId="{1FDF976B-81B8-4171-9B31-960C301A54F5}" srcId="{C051262D-F838-4EE8-837D-B8262D31EF29}" destId="{BFD66CD8-6A05-4282-BFDC-AF417067F648}" srcOrd="0" destOrd="0" parTransId="{B63F10AD-C0F9-4BF9-A290-3A3470393976}" sibTransId="{33C21F8E-421B-4E76-90C4-C3D96BBC62E6}"/>
    <dgm:cxn modelId="{A76FB67E-41BF-448B-B78F-685D8C0AA3A3}" srcId="{C051262D-F838-4EE8-837D-B8262D31EF29}" destId="{9F821B2A-B559-4EC0-93E2-6B76EEBE0FCE}" srcOrd="1" destOrd="0" parTransId="{20D866D2-7BB1-4D39-9CEF-8FC9DEB73728}" sibTransId="{55F67E10-290D-4650-A318-388879DA15AC}"/>
    <dgm:cxn modelId="{AA2D2988-34AB-4268-B71F-B99117B5A138}" srcId="{C051262D-F838-4EE8-837D-B8262D31EF29}" destId="{97FD72DB-93E5-4254-AF9D-E2B04AE8D24D}" srcOrd="3" destOrd="0" parTransId="{08150323-6322-4EB8-89E5-158937D07421}" sibTransId="{4C6C5FBA-E20B-4E85-8830-FA3F881F5284}"/>
    <dgm:cxn modelId="{907757A3-B3CB-4F82-8ADB-4DE098EF79CC}" type="presOf" srcId="{C4B9A3B5-D4E2-45A3-AB93-B1F9C853C1DF}" destId="{B3BEB4AD-960B-4F42-9CC4-E0D18DF37BF2}" srcOrd="0" destOrd="0" presId="urn:microsoft.com/office/officeart/2018/2/layout/IconCircleList"/>
    <dgm:cxn modelId="{798F59C0-6BE5-4E3F-A863-28A945CB3541}" type="presOf" srcId="{BFD66CD8-6A05-4282-BFDC-AF417067F648}" destId="{22E87790-E04C-4776-83E6-2E81BED667FC}" srcOrd="0" destOrd="0" presId="urn:microsoft.com/office/officeart/2018/2/layout/IconCircleList"/>
    <dgm:cxn modelId="{559E8F01-EE02-46A1-B7C4-7A78CEA2F778}" type="presParOf" srcId="{2195EDF7-C5E8-46E2-A1BD-71AF188CADF7}" destId="{257EBD7B-0D6A-492C-939A-36E549B07B1E}" srcOrd="0" destOrd="0" presId="urn:microsoft.com/office/officeart/2018/2/layout/IconCircleList"/>
    <dgm:cxn modelId="{69D7D7AD-0245-48B8-86DA-CE5AFAC50EAA}" type="presParOf" srcId="{257EBD7B-0D6A-492C-939A-36E549B07B1E}" destId="{93573408-7C2E-4B11-80D3-A96CE00F1078}" srcOrd="0" destOrd="0" presId="urn:microsoft.com/office/officeart/2018/2/layout/IconCircleList"/>
    <dgm:cxn modelId="{1B9D9639-E8A0-4DA8-ACA9-ECD1D9C8890E}" type="presParOf" srcId="{93573408-7C2E-4B11-80D3-A96CE00F1078}" destId="{C749BAAC-848A-4472-990A-DBC61732B103}" srcOrd="0" destOrd="0" presId="urn:microsoft.com/office/officeart/2018/2/layout/IconCircleList"/>
    <dgm:cxn modelId="{DB4EA207-4E1C-4759-85FC-4BB6322FD4C9}" type="presParOf" srcId="{93573408-7C2E-4B11-80D3-A96CE00F1078}" destId="{A5634AB5-C209-441A-AA61-11B980217149}" srcOrd="1" destOrd="0" presId="urn:microsoft.com/office/officeart/2018/2/layout/IconCircleList"/>
    <dgm:cxn modelId="{6D899F90-E89F-42D3-A313-B6D92686EFBE}" type="presParOf" srcId="{93573408-7C2E-4B11-80D3-A96CE00F1078}" destId="{698ACB28-A5F4-49E9-B736-5F99EAE45FDB}" srcOrd="2" destOrd="0" presId="urn:microsoft.com/office/officeart/2018/2/layout/IconCircleList"/>
    <dgm:cxn modelId="{81A71EE4-829B-46D7-B91E-91FF4CE1892D}" type="presParOf" srcId="{93573408-7C2E-4B11-80D3-A96CE00F1078}" destId="{22E87790-E04C-4776-83E6-2E81BED667FC}" srcOrd="3" destOrd="0" presId="urn:microsoft.com/office/officeart/2018/2/layout/IconCircleList"/>
    <dgm:cxn modelId="{062C7B16-26B6-457D-BE55-99DE89CE63D0}" type="presParOf" srcId="{257EBD7B-0D6A-492C-939A-36E549B07B1E}" destId="{0893EF13-9922-456B-95C7-90F825E893BF}" srcOrd="1" destOrd="0" presId="urn:microsoft.com/office/officeart/2018/2/layout/IconCircleList"/>
    <dgm:cxn modelId="{1B767F85-4709-42B0-A337-9B6B884CC877}" type="presParOf" srcId="{257EBD7B-0D6A-492C-939A-36E549B07B1E}" destId="{BCB38B3D-C4ED-4282-89C2-32D049E9DC31}" srcOrd="2" destOrd="0" presId="urn:microsoft.com/office/officeart/2018/2/layout/IconCircleList"/>
    <dgm:cxn modelId="{824FF53F-CE56-434F-9AB8-3EEA2B5BA912}" type="presParOf" srcId="{BCB38B3D-C4ED-4282-89C2-32D049E9DC31}" destId="{4ADCFD3D-FCDC-4BDA-AEFC-727300FE54A9}" srcOrd="0" destOrd="0" presId="urn:microsoft.com/office/officeart/2018/2/layout/IconCircleList"/>
    <dgm:cxn modelId="{2F0FB8AF-4E24-4A50-B3C7-329CC7AE5426}" type="presParOf" srcId="{BCB38B3D-C4ED-4282-89C2-32D049E9DC31}" destId="{D92C8332-8A2C-4673-BECF-1E7ED6ED70A1}" srcOrd="1" destOrd="0" presId="urn:microsoft.com/office/officeart/2018/2/layout/IconCircleList"/>
    <dgm:cxn modelId="{BFCBB4FF-B793-4CAE-AB56-5775CD43F6E0}" type="presParOf" srcId="{BCB38B3D-C4ED-4282-89C2-32D049E9DC31}" destId="{2A84D3E6-B1AD-4689-A1D3-DA1BF7C27C3D}" srcOrd="2" destOrd="0" presId="urn:microsoft.com/office/officeart/2018/2/layout/IconCircleList"/>
    <dgm:cxn modelId="{F575B41B-0F78-40B9-A00D-E7B2F4BCA7C2}" type="presParOf" srcId="{BCB38B3D-C4ED-4282-89C2-32D049E9DC31}" destId="{6CB6FF9D-A608-471C-8DEA-1C282C8124BF}" srcOrd="3" destOrd="0" presId="urn:microsoft.com/office/officeart/2018/2/layout/IconCircleList"/>
    <dgm:cxn modelId="{4742AD7A-AA0D-4BE9-8A98-D3AE4B4620C8}" type="presParOf" srcId="{257EBD7B-0D6A-492C-939A-36E549B07B1E}" destId="{4D1B37DA-F61D-4BF8-BF7C-1BA216FC9961}" srcOrd="3" destOrd="0" presId="urn:microsoft.com/office/officeart/2018/2/layout/IconCircleList"/>
    <dgm:cxn modelId="{2D90ACE2-288C-45DF-BD11-F82F19A9E342}" type="presParOf" srcId="{257EBD7B-0D6A-492C-939A-36E549B07B1E}" destId="{46B73238-1E14-4607-806B-7AA86E1B981A}" srcOrd="4" destOrd="0" presId="urn:microsoft.com/office/officeart/2018/2/layout/IconCircleList"/>
    <dgm:cxn modelId="{32E368D8-BF2C-4BE8-AF35-94D56E4CE5B3}" type="presParOf" srcId="{46B73238-1E14-4607-806B-7AA86E1B981A}" destId="{5ACD86C8-6CC5-4273-B7CF-73052A7FD661}" srcOrd="0" destOrd="0" presId="urn:microsoft.com/office/officeart/2018/2/layout/IconCircleList"/>
    <dgm:cxn modelId="{77AF7CA5-FCF0-43E3-9AC6-ECE1B801D873}" type="presParOf" srcId="{46B73238-1E14-4607-806B-7AA86E1B981A}" destId="{A9B4E743-6720-421B-AADB-B43CC950996D}" srcOrd="1" destOrd="0" presId="urn:microsoft.com/office/officeart/2018/2/layout/IconCircleList"/>
    <dgm:cxn modelId="{9A24B024-1F67-4897-844A-6AF0146260F4}" type="presParOf" srcId="{46B73238-1E14-4607-806B-7AA86E1B981A}" destId="{D622BD97-9E79-42C4-B43F-191E9A920F6E}" srcOrd="2" destOrd="0" presId="urn:microsoft.com/office/officeart/2018/2/layout/IconCircleList"/>
    <dgm:cxn modelId="{3DE699A4-131E-4439-AE9F-13071845368C}" type="presParOf" srcId="{46B73238-1E14-4607-806B-7AA86E1B981A}" destId="{B3BEB4AD-960B-4F42-9CC4-E0D18DF37BF2}" srcOrd="3" destOrd="0" presId="urn:microsoft.com/office/officeart/2018/2/layout/IconCircleList"/>
    <dgm:cxn modelId="{D9B070DD-5CB3-4528-8B6E-4A5A4744E428}" type="presParOf" srcId="{257EBD7B-0D6A-492C-939A-36E549B07B1E}" destId="{42391B72-E420-42DF-BC74-F564E3B8CE46}" srcOrd="5" destOrd="0" presId="urn:microsoft.com/office/officeart/2018/2/layout/IconCircleList"/>
    <dgm:cxn modelId="{6A677052-823B-4733-A902-D7B4440E07E5}" type="presParOf" srcId="{257EBD7B-0D6A-492C-939A-36E549B07B1E}" destId="{1B26DEF0-F197-4CC7-8596-9FD4A5C83FB8}" srcOrd="6" destOrd="0" presId="urn:microsoft.com/office/officeart/2018/2/layout/IconCircleList"/>
    <dgm:cxn modelId="{7EB168E3-0FA6-472E-947E-65906A286F8A}" type="presParOf" srcId="{1B26DEF0-F197-4CC7-8596-9FD4A5C83FB8}" destId="{CEA2C6D7-5822-44F5-A364-CAE156254F66}" srcOrd="0" destOrd="0" presId="urn:microsoft.com/office/officeart/2018/2/layout/IconCircleList"/>
    <dgm:cxn modelId="{767D39A2-F623-4088-9AF5-68CDC48B2887}" type="presParOf" srcId="{1B26DEF0-F197-4CC7-8596-9FD4A5C83FB8}" destId="{416691FE-324C-41DE-AEC7-AB6C1543FB3A}" srcOrd="1" destOrd="0" presId="urn:microsoft.com/office/officeart/2018/2/layout/IconCircleList"/>
    <dgm:cxn modelId="{8112C97D-7697-41F6-B8CA-C05A4CAE559B}" type="presParOf" srcId="{1B26DEF0-F197-4CC7-8596-9FD4A5C83FB8}" destId="{15B78621-E3B1-40A0-A9A8-B1A4B52CBCCA}" srcOrd="2" destOrd="0" presId="urn:microsoft.com/office/officeart/2018/2/layout/IconCircleList"/>
    <dgm:cxn modelId="{73240312-FF9D-4B86-95A7-150D3E477D34}" type="presParOf" srcId="{1B26DEF0-F197-4CC7-8596-9FD4A5C83FB8}" destId="{255BA3B5-70F4-4652-BADF-8B21BA472A9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9BAAC-848A-4472-990A-DBC61732B103}">
      <dsp:nvSpPr>
        <dsp:cNvPr id="0" name=""/>
        <dsp:cNvSpPr/>
      </dsp:nvSpPr>
      <dsp:spPr>
        <a:xfrm>
          <a:off x="567359" y="73908"/>
          <a:ext cx="1293473" cy="12934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34AB5-C209-441A-AA61-11B980217149}">
      <dsp:nvSpPr>
        <dsp:cNvPr id="0" name=""/>
        <dsp:cNvSpPr/>
      </dsp:nvSpPr>
      <dsp:spPr>
        <a:xfrm>
          <a:off x="838988" y="345538"/>
          <a:ext cx="750214" cy="750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87790-E04C-4776-83E6-2E81BED667FC}">
      <dsp:nvSpPr>
        <dsp:cNvPr id="0" name=""/>
        <dsp:cNvSpPr/>
      </dsp:nvSpPr>
      <dsp:spPr>
        <a:xfrm>
          <a:off x="2138006" y="73908"/>
          <a:ext cx="3048902" cy="1293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Why the sudden increase in fatalities when the overall numbers are down?</a:t>
          </a:r>
        </a:p>
      </dsp:txBody>
      <dsp:txXfrm>
        <a:off x="2138006" y="73908"/>
        <a:ext cx="3048902" cy="1293473"/>
      </dsp:txXfrm>
    </dsp:sp>
    <dsp:sp modelId="{4ADCFD3D-FCDC-4BDA-AEFC-727300FE54A9}">
      <dsp:nvSpPr>
        <dsp:cNvPr id="0" name=""/>
        <dsp:cNvSpPr/>
      </dsp:nvSpPr>
      <dsp:spPr>
        <a:xfrm>
          <a:off x="5718157" y="73908"/>
          <a:ext cx="1293473" cy="12934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C8332-8A2C-4673-BECF-1E7ED6ED70A1}">
      <dsp:nvSpPr>
        <dsp:cNvPr id="0" name=""/>
        <dsp:cNvSpPr/>
      </dsp:nvSpPr>
      <dsp:spPr>
        <a:xfrm>
          <a:off x="5989786" y="345538"/>
          <a:ext cx="750214" cy="750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6FF9D-A608-471C-8DEA-1C282C8124BF}">
      <dsp:nvSpPr>
        <dsp:cNvPr id="0" name=""/>
        <dsp:cNvSpPr/>
      </dsp:nvSpPr>
      <dsp:spPr>
        <a:xfrm>
          <a:off x="7288804" y="73908"/>
          <a:ext cx="3048902" cy="1293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Are there any correlation between domestic violence and early parenthood, drinking problems, poverty, unemployment, and mental/emotional distress?</a:t>
          </a:r>
        </a:p>
      </dsp:txBody>
      <dsp:txXfrm>
        <a:off x="7288804" y="73908"/>
        <a:ext cx="3048902" cy="1293473"/>
      </dsp:txXfrm>
    </dsp:sp>
    <dsp:sp modelId="{5ACD86C8-6CC5-4273-B7CF-73052A7FD661}">
      <dsp:nvSpPr>
        <dsp:cNvPr id="0" name=""/>
        <dsp:cNvSpPr/>
      </dsp:nvSpPr>
      <dsp:spPr>
        <a:xfrm>
          <a:off x="567359" y="1927515"/>
          <a:ext cx="1293473" cy="12934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4E743-6720-421B-AADB-B43CC950996D}">
      <dsp:nvSpPr>
        <dsp:cNvPr id="0" name=""/>
        <dsp:cNvSpPr/>
      </dsp:nvSpPr>
      <dsp:spPr>
        <a:xfrm>
          <a:off x="838988" y="2199144"/>
          <a:ext cx="750214" cy="750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EB4AD-960B-4F42-9CC4-E0D18DF37BF2}">
      <dsp:nvSpPr>
        <dsp:cNvPr id="0" name=""/>
        <dsp:cNvSpPr/>
      </dsp:nvSpPr>
      <dsp:spPr>
        <a:xfrm>
          <a:off x="2138006" y="1927515"/>
          <a:ext cx="3048902" cy="1293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there a correlation between child abuse and intimate partner violence?</a:t>
          </a:r>
        </a:p>
      </dsp:txBody>
      <dsp:txXfrm>
        <a:off x="2138006" y="1927515"/>
        <a:ext cx="3048902" cy="1293473"/>
      </dsp:txXfrm>
    </dsp:sp>
    <dsp:sp modelId="{CEA2C6D7-5822-44F5-A364-CAE156254F66}">
      <dsp:nvSpPr>
        <dsp:cNvPr id="0" name=""/>
        <dsp:cNvSpPr/>
      </dsp:nvSpPr>
      <dsp:spPr>
        <a:xfrm>
          <a:off x="5718157" y="1927515"/>
          <a:ext cx="1293473" cy="12934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6691FE-324C-41DE-AEC7-AB6C1543FB3A}">
      <dsp:nvSpPr>
        <dsp:cNvPr id="0" name=""/>
        <dsp:cNvSpPr/>
      </dsp:nvSpPr>
      <dsp:spPr>
        <a:xfrm>
          <a:off x="5989786" y="2199144"/>
          <a:ext cx="750214" cy="750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BA3B5-70F4-4652-BADF-8B21BA472A99}">
      <dsp:nvSpPr>
        <dsp:cNvPr id="0" name=""/>
        <dsp:cNvSpPr/>
      </dsp:nvSpPr>
      <dsp:spPr>
        <a:xfrm>
          <a:off x="7288804" y="1927515"/>
          <a:ext cx="3048902" cy="1293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likely is a victim to leave an abuser when legal counsel is readily available?</a:t>
          </a:r>
        </a:p>
      </dsp:txBody>
      <dsp:txXfrm>
        <a:off x="7288804" y="1927515"/>
        <a:ext cx="3048902" cy="1293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12FB9-B1FD-2640-8F27-19EF7C8C63E2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1EC1-5271-5648-BDFF-0A8591406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9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morning!</a:t>
            </a:r>
          </a:p>
          <a:p>
            <a:endParaRPr lang="en-US" dirty="0"/>
          </a:p>
          <a:p>
            <a:r>
              <a:rPr lang="en-US" dirty="0"/>
              <a:t>This morning, we’re going to talk about data science and domestic violence.</a:t>
            </a:r>
          </a:p>
          <a:p>
            <a:endParaRPr lang="en-US" dirty="0"/>
          </a:p>
          <a:p>
            <a:r>
              <a:rPr lang="en-US" dirty="0"/>
              <a:t>Who’s ready?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50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like, the relationship between child abuse and domestic violence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More importantly, with data science, we can examine whether a program or initiative works... or doesn’t work.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And act or investigate accordingly.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time; questions or comments?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91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4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why domestic violence?</a:t>
            </a:r>
          </a:p>
          <a:p>
            <a:endParaRPr lang="en-US" dirty="0"/>
          </a:p>
          <a:p>
            <a:r>
              <a:rPr lang="en-US" dirty="0"/>
              <a:t>The issue is both important and urgent.</a:t>
            </a:r>
          </a:p>
          <a:p>
            <a:endParaRPr lang="en-US" dirty="0"/>
          </a:p>
          <a:p>
            <a:r>
              <a:rPr lang="en-US" dirty="0"/>
              <a:t>Last year, there was almost six times increase in the number of fatalities, at a time when domestic violence is at a decline mostly everywhere else.</a:t>
            </a:r>
          </a:p>
          <a:p>
            <a:endParaRPr lang="en-US" dirty="0"/>
          </a:p>
          <a:p>
            <a:r>
              <a:rPr lang="en-US" dirty="0"/>
              <a:t>Unfortunately, we have no clue just how extensive is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hand, why data science?</a:t>
            </a:r>
          </a:p>
          <a:p>
            <a:endParaRPr lang="en-US" dirty="0"/>
          </a:p>
          <a:p>
            <a:r>
              <a:rPr lang="en-US" dirty="0"/>
              <a:t>First, digital storage is relatively inexpensive.</a:t>
            </a:r>
          </a:p>
          <a:p>
            <a:endParaRPr lang="en-US" dirty="0"/>
          </a:p>
          <a:p>
            <a:r>
              <a:rPr lang="en-US" dirty="0"/>
              <a:t>Secondly, we collect data everyday and the technology exists to clean, prepare, and use it to not only to analyze but also to make predictions.</a:t>
            </a:r>
          </a:p>
          <a:p>
            <a:endParaRPr lang="en-US" dirty="0"/>
          </a:p>
          <a:p>
            <a:r>
              <a:rPr lang="en-US" dirty="0"/>
              <a:t>The real question is not really why, but more like how are going to do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8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back off a second and define just what exactly is data science.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00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 is all about tools and methodologies to find some sort of a hidden pattern in raw data.</a:t>
            </a:r>
          </a:p>
          <a:p>
            <a:endParaRPr lang="en-US" dirty="0"/>
          </a:p>
          <a:p>
            <a:r>
              <a:rPr lang="en-US" dirty="0"/>
              <a:t>Moreover, data science is different from mere statistics because data science has machine learning techniques that can forecast the future with varying degrees of confidence.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99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demonstrate, let’s visit one of my websites where we deployed a model that predicts the likelihood of reassault in a domestic violence situation.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0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applications of this tool.</a:t>
            </a:r>
          </a:p>
          <a:p>
            <a:endParaRPr lang="en-US" dirty="0"/>
          </a:p>
          <a:p>
            <a:r>
              <a:rPr lang="en-US" dirty="0"/>
              <a:t>Social workers or victim advocates can use this tool when safety planning with victims. He or she can gauge the level of risk and recommend or intervene appropriately.</a:t>
            </a:r>
          </a:p>
          <a:p>
            <a:endParaRPr lang="en-US" dirty="0"/>
          </a:p>
          <a:p>
            <a:r>
              <a:rPr lang="en-US" dirty="0"/>
              <a:t>Secondly, district court judges can either accept the result of the model as evidence to support the victim’s case in protective order hearings, or a he or she can use the tool to put a more quantitative assessment of whether a respondent is likely or not likely to commit family violence in the future.</a:t>
            </a:r>
          </a:p>
          <a:p>
            <a:endParaRPr lang="en-US" dirty="0"/>
          </a:p>
          <a:p>
            <a:r>
              <a:rPr lang="en-US" dirty="0"/>
              <a:t>The website itself can be extended to serve as a data gathering tool where </a:t>
            </a:r>
            <a:r>
              <a:rPr lang="en-US"/>
              <a:t>survivors can </a:t>
            </a:r>
            <a:r>
              <a:rPr lang="en-US" dirty="0"/>
              <a:t>submit anonymous information relevant to their situation.</a:t>
            </a:r>
          </a:p>
          <a:p>
            <a:endParaRPr lang="en-US" dirty="0"/>
          </a:p>
          <a:p>
            <a:r>
              <a:rPr lang="en-US" dirty="0"/>
              <a:t>Also, deep learning can be utilized to discover risk factors.</a:t>
            </a:r>
          </a:p>
          <a:p>
            <a:endParaRPr lang="en-US" dirty="0"/>
          </a:p>
          <a:p>
            <a:r>
              <a:rPr lang="en-US" dirty="0"/>
              <a:t>And finally, natural language processing can be used to provide a chatbot service for people who desire to have a more interactive experience when consuming information but are not yet ready and hesitant to talk to a real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29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perhaps the most important application of data science is the ability to answer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31EC1-5271-5648-BDFF-0A8591406C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0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3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0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3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1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11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0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75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7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7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8/8/19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69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6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.xml"/><Relationship Id="rId4" Type="http://schemas.microsoft.com/office/2007/relationships/hdphoto" Target="../media/hdphoto2.wdp"/><Relationship Id="rId9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E76E5-6AA0-0349-BBA1-0B0131F3A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643468"/>
            <a:ext cx="9966960" cy="3592432"/>
          </a:xfrm>
        </p:spPr>
        <p:txBody>
          <a:bodyPr>
            <a:normAutofit/>
          </a:bodyPr>
          <a:lstStyle/>
          <a:p>
            <a:r>
              <a:rPr lang="en-US" sz="6700" dirty="0"/>
              <a:t>Application of Data Science Methodologies in Awareness, Intervention, and Prevention of family violence.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5B3E1-C0BF-BB48-AF56-EEA54754D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913336"/>
            <a:ext cx="7891272" cy="10698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Ednalyn C. De Dios</a:t>
            </a:r>
          </a:p>
          <a:p>
            <a:r>
              <a:rPr lang="en-US">
                <a:solidFill>
                  <a:srgbClr val="000000"/>
                </a:solidFill>
              </a:rPr>
              <a:t>August 8</a:t>
            </a:r>
            <a:r>
              <a:rPr lang="en-US" baseline="30000">
                <a:solidFill>
                  <a:srgbClr val="000000"/>
                </a:solidFill>
              </a:rPr>
              <a:t>th</a:t>
            </a:r>
            <a:r>
              <a:rPr lang="en-US">
                <a:solidFill>
                  <a:srgbClr val="000000"/>
                </a:solidFill>
              </a:rPr>
              <a:t>, 2019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4058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D7DC9-4336-1846-9BCE-E836AA08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>
            <a:normAutofit/>
          </a:bodyPr>
          <a:lstStyle/>
          <a:p>
            <a:r>
              <a:rPr lang="en-US" sz="6000" dirty="0"/>
              <a:t>What works? What doesn’t work?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342043-9755-451A-9341-6461ADE85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52F7E87-CD4F-40F9-978A-356F63B7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B1ED61-05D6-47CD-8878-8406A83BD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FB9305-09FC-4EB7-BA04-8210FCE77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059445"/>
              </p:ext>
            </p:extLst>
          </p:nvPr>
        </p:nvGraphicFramePr>
        <p:xfrm>
          <a:off x="643466" y="633637"/>
          <a:ext cx="10905066" cy="329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0445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4664CB4-B2D2-4732-AB2C-939321E99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168EC-D910-4109-8158-A433124BB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EB50A5-ED88-4DB9-A0A0-1370FEEE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C7DE6-9B35-0E4D-A54C-119DF15E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156" y="1432223"/>
            <a:ext cx="5965470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Questions/comments?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9F07-63BA-2F4C-B638-21BBB5B6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8156" y="4790199"/>
            <a:ext cx="5965470" cy="66876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4FB7CA35-8C87-487E-B49A-84DF05E358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5117" y="1702032"/>
            <a:ext cx="3416725" cy="34167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AA47C27-8894-42A7-8D01-C902DA9B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4BD81D-EAC7-4C48-A5FD-A1156EC84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AF43F4-8892-4C5D-A8ED-C423F5175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D028E2F-5F35-49A4-86F5-81814931E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591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A9B3-C885-B048-BFDA-2594F7B0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ddfloww.com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/>
              <a:t>domestic-violence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A5A76-9032-1248-85B7-DD4B63E19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9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CAC0-2C8D-4347-919C-B6480D4D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domestic Violence?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B231-CE9F-6048-9C1D-5C43E69FF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  <a:highlight>
                  <a:srgbClr val="FFFF00"/>
                </a:highlight>
              </a:rPr>
              <a:t>In 2018, “29 women died</a:t>
            </a:r>
            <a:r>
              <a:rPr lang="en-US" sz="2400" dirty="0">
                <a:solidFill>
                  <a:schemeClr val="tx2"/>
                </a:solidFill>
              </a:rPr>
              <a:t> at the hands of male intimate partners” which is “almost </a:t>
            </a:r>
            <a:r>
              <a:rPr lang="en-US" sz="2400" dirty="0">
                <a:solidFill>
                  <a:schemeClr val="tx2"/>
                </a:solidFill>
                <a:highlight>
                  <a:srgbClr val="FFFF00"/>
                </a:highlight>
              </a:rPr>
              <a:t>six times higher than 2014</a:t>
            </a:r>
            <a:r>
              <a:rPr lang="en-US" sz="2400" dirty="0">
                <a:solidFill>
                  <a:schemeClr val="tx2"/>
                </a:solidFill>
              </a:rPr>
              <a:t>, when five women died in Bexar County.”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</a:rPr>
              <a:t>“Increase in deaths takes place at a time when overall domestic violence numbers are </a:t>
            </a:r>
            <a:r>
              <a:rPr lang="en-US" sz="2400" dirty="0">
                <a:solidFill>
                  <a:schemeClr val="tx2"/>
                </a:solidFill>
                <a:highlight>
                  <a:srgbClr val="FFFF00"/>
                </a:highlight>
              </a:rPr>
              <a:t>dropping steeply nationwide </a:t>
            </a:r>
            <a:r>
              <a:rPr lang="en-US" sz="2400" dirty="0">
                <a:solidFill>
                  <a:schemeClr val="tx2"/>
                </a:solidFill>
              </a:rPr>
              <a:t>and declining slightly in Texas.”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tx2"/>
                </a:solidFill>
              </a:rPr>
              <a:t>“We have </a:t>
            </a:r>
            <a:r>
              <a:rPr lang="en-US" sz="2400" dirty="0">
                <a:solidFill>
                  <a:schemeClr val="tx2"/>
                </a:solidFill>
                <a:highlight>
                  <a:srgbClr val="FFFF00"/>
                </a:highlight>
              </a:rPr>
              <a:t>no real grasp on the problem’s scope </a:t>
            </a:r>
            <a:r>
              <a:rPr lang="en-US" sz="2400" dirty="0">
                <a:solidFill>
                  <a:schemeClr val="tx2"/>
                </a:solidFill>
              </a:rPr>
              <a:t>locally because we don’t have access to accurate figures that captures its extent.</a:t>
            </a:r>
          </a:p>
        </p:txBody>
      </p:sp>
    </p:spTree>
    <p:extLst>
      <p:ext uri="{BB962C8B-B14F-4D97-AF65-F5344CB8AC3E}">
        <p14:creationId xmlns:p14="http://schemas.microsoft.com/office/powerpoint/2010/main" val="241998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F4A7-BB27-5B44-A2B2-1F7AF5318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7524" y="2064730"/>
            <a:ext cx="3600286" cy="272853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Data is cheap.</a:t>
            </a:r>
          </a:p>
          <a:p>
            <a:r>
              <a:rPr lang="en-US" sz="2800" dirty="0">
                <a:solidFill>
                  <a:schemeClr val="tx2"/>
                </a:solidFill>
              </a:rPr>
              <a:t>Technology exists.</a:t>
            </a:r>
          </a:p>
          <a:p>
            <a:r>
              <a:rPr lang="en-US" sz="2800" dirty="0">
                <a:solidFill>
                  <a:schemeClr val="tx2"/>
                </a:solidFill>
              </a:rPr>
              <a:t>No more excuses.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en-US" sz="2800" i="1" dirty="0">
                <a:solidFill>
                  <a:schemeClr val="tx2"/>
                </a:solidFill>
              </a:rPr>
              <a:t>The real question is: how?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BF9764-6CAB-2049-9C01-034613D9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507" y="1316890"/>
            <a:ext cx="4606394" cy="42242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Why Data Science?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619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19D0-1074-D140-AE12-5B093CB5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8AA78-9120-C140-8198-7FBC30626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7602170" cy="1066800"/>
          </a:xfrm>
        </p:spPr>
        <p:txBody>
          <a:bodyPr/>
          <a:lstStyle/>
          <a:p>
            <a:r>
              <a:rPr lang="en-US" dirty="0"/>
              <a:t>Capper, M., De Dios, E.C., Ruiz, J.J. (2019). Predicting Reassault. Unpublished Capstone Project, Codeup, San Antonio, Texas.</a:t>
            </a:r>
          </a:p>
        </p:txBody>
      </p:sp>
    </p:spTree>
    <p:extLst>
      <p:ext uri="{BB962C8B-B14F-4D97-AF65-F5344CB8AC3E}">
        <p14:creationId xmlns:p14="http://schemas.microsoft.com/office/powerpoint/2010/main" val="304210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CA5CD-EE9D-CA44-8F6A-A017F5A1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Definition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4216A6B-832B-8643-95E0-7DBE947652A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7"/>
          <a:srcRect l="107" r="2" b="2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28A7F-659F-1C45-835F-60E9A9470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“Finding hidden patterns in raw data.”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 dirty="0"/>
              <a:t>Data Science Vs. Applied Statistics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Statistics is heavy on analysis while data science extends it by making predictive models, utilizing machine learning versus actuarial methods alone.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156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468F-7006-DD42-AFE4-C405117E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Demonstration...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56176-2FF0-A04C-BEF8-389A134D3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5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F3F51-D8A3-AF46-A823-4D0A67EB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4197A-D3A1-AA46-AD3C-03E8DF267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Proof of concept: no access to relevant data (time &amp; geography)</a:t>
            </a:r>
          </a:p>
          <a:p>
            <a:r>
              <a:rPr lang="en-US" sz="2400" dirty="0"/>
              <a:t>Choking (strangulation) as one of biggest risk factors</a:t>
            </a:r>
          </a:p>
          <a:p>
            <a:r>
              <a:rPr lang="en-US" sz="2400" dirty="0"/>
              <a:t> The average rate of re-assault drastically increases, merely by the occurrence of one slapping incident.</a:t>
            </a:r>
          </a:p>
          <a:p>
            <a:r>
              <a:rPr lang="en-US" sz="2400" dirty="0"/>
              <a:t>Positive correlation between power &amp; control and the average rate of reassault.</a:t>
            </a:r>
          </a:p>
          <a:p>
            <a:r>
              <a:rPr lang="en-US" sz="2400" dirty="0"/>
              <a:t>Power scale is worst for situations where the perpetrator is 10-20 years older than the victim. </a:t>
            </a:r>
          </a:p>
          <a:p>
            <a:r>
              <a:rPr lang="en-US" sz="2400" dirty="0"/>
              <a:t>84% accuracy with precision and recall in the 80’s</a:t>
            </a:r>
          </a:p>
        </p:txBody>
      </p:sp>
    </p:spTree>
    <p:extLst>
      <p:ext uri="{BB962C8B-B14F-4D97-AF65-F5344CB8AC3E}">
        <p14:creationId xmlns:p14="http://schemas.microsoft.com/office/powerpoint/2010/main" val="272189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C84B8E-16E8-4E54-B4AC-84CE51595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95C8-171A-704B-892B-56D89D44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110054"/>
            <a:ext cx="6558608" cy="458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Applications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E9EEEA-5DB7-4DC7-AF9F-74D1C19B7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199147-B958-49C0-9BE2-65BDD892F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299B0-7677-724E-B09C-310B70FA2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1947" y="1099011"/>
            <a:ext cx="2989007" cy="457346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</a:rPr>
              <a:t>Safety planning with victims</a:t>
            </a:r>
          </a:p>
          <a:p>
            <a:pPr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</a:rPr>
              <a:t>Protective Order hearings</a:t>
            </a:r>
          </a:p>
          <a:p>
            <a:pPr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</a:rPr>
              <a:t>Data gathering tool with self-reporting</a:t>
            </a:r>
          </a:p>
          <a:p>
            <a:pPr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</a:rPr>
              <a:t>Deep learning to discover correlation between different risk factors</a:t>
            </a:r>
          </a:p>
          <a:p>
            <a:pPr>
              <a:spcAft>
                <a:spcPts val="1800"/>
              </a:spcAft>
            </a:pPr>
            <a:r>
              <a:rPr lang="en-US" dirty="0">
                <a:solidFill>
                  <a:srgbClr val="000000"/>
                </a:solidFill>
              </a:rPr>
              <a:t>Chatbots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70505D-EC2C-4D1A-86DE-258377807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20BDF-18D7-4E94-9BA1-9CEB40470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46920" y="5257800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F42242-4089-4E5D-95C3-C113C73DA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46920" y="5257800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96F87F1-ABB5-42FB-86BD-EED111CD3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55011" y="5365890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60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891A0-0109-47BD-8FF2-34323D29B9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1DA90-FF14-BC4B-AB6F-505F9976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7891272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what questions can we ask?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7BBC6-79CA-BD4F-AFB1-ED57D5FBC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389120"/>
            <a:ext cx="7891272" cy="106984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70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880</Words>
  <Application>Microsoft Macintosh PowerPoint</Application>
  <PresentationFormat>Widescreen</PresentationFormat>
  <Paragraphs>97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Application of Data Science Methodologies in Awareness, Intervention, and Prevention of family violence.</vt:lpstr>
      <vt:lpstr>Why domestic Violence?</vt:lpstr>
      <vt:lpstr>Why Data Science?</vt:lpstr>
      <vt:lpstr>What is Data Science?</vt:lpstr>
      <vt:lpstr>Definition</vt:lpstr>
      <vt:lpstr>A Demonstration...</vt:lpstr>
      <vt:lpstr>Highlights</vt:lpstr>
      <vt:lpstr>Applications</vt:lpstr>
      <vt:lpstr>what questions can we ask?</vt:lpstr>
      <vt:lpstr>What works? What doesn’t work?</vt:lpstr>
      <vt:lpstr>Questions/comments?</vt:lpstr>
      <vt:lpstr>ddfloww.com/ domestic-violence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Data Science Methodologies in Awareness, Intervention, and Prevention of family violence.</dc:title>
  <dc:creator>Ednalyn De Dios</dc:creator>
  <cp:lastModifiedBy>Ednalyn De Dios</cp:lastModifiedBy>
  <cp:revision>3</cp:revision>
  <cp:lastPrinted>2019-08-08T09:38:34Z</cp:lastPrinted>
  <dcterms:created xsi:type="dcterms:W3CDTF">2019-08-08T09:34:31Z</dcterms:created>
  <dcterms:modified xsi:type="dcterms:W3CDTF">2019-08-08T09:39:12Z</dcterms:modified>
</cp:coreProperties>
</file>